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59" r:id="rId9"/>
    <p:sldId id="260" r:id="rId10"/>
    <p:sldId id="261" r:id="rId11"/>
    <p:sldId id="262" r:id="rId12"/>
    <p:sldId id="263" r:id="rId13"/>
    <p:sldId id="265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32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5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8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3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3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4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9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87CAE-3E52-4B23-9D15-2679DDCF81C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635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osedur Tata Ruang Kantor | LancangKu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09" y="573885"/>
            <a:ext cx="10994927" cy="5584729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122" y="1867798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Perancangan</a:t>
            </a:r>
            <a:r>
              <a:rPr lang="en-US" sz="5400" dirty="0" smtClean="0"/>
              <a:t> Tata </a:t>
            </a:r>
            <a:r>
              <a:rPr lang="en-US" sz="5400" dirty="0" err="1" smtClean="0"/>
              <a:t>Letak</a:t>
            </a:r>
            <a:r>
              <a:rPr lang="en-US" sz="5400" dirty="0" smtClean="0"/>
              <a:t> </a:t>
            </a:r>
            <a:r>
              <a:rPr lang="en-US" sz="5400" dirty="0" err="1" smtClean="0"/>
              <a:t>Fasilitas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22" y="4347473"/>
            <a:ext cx="9144000" cy="1655762"/>
          </a:xfrm>
        </p:spPr>
        <p:txBody>
          <a:bodyPr/>
          <a:lstStyle/>
          <a:p>
            <a:r>
              <a:rPr lang="en-US" dirty="0" smtClean="0"/>
              <a:t>Week </a:t>
            </a:r>
            <a:r>
              <a:rPr lang="en-US" dirty="0" smtClean="0"/>
              <a:t>4: </a:t>
            </a:r>
            <a:r>
              <a:rPr lang="en-US" dirty="0" err="1" smtClean="0"/>
              <a:t>Prosedur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endParaRPr lang="en-US" dirty="0" smtClean="0"/>
          </a:p>
          <a:p>
            <a:r>
              <a:rPr lang="en-US" sz="1800" dirty="0" smtClean="0"/>
              <a:t>Novrigent, ST MM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27234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Prosedur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03243" y="4165531"/>
            <a:ext cx="4303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Klasifikasi</a:t>
            </a:r>
            <a:r>
              <a:rPr lang="en-US" dirty="0" smtClean="0"/>
              <a:t> </a:t>
            </a:r>
            <a:r>
              <a:rPr lang="en-US" dirty="0" err="1" smtClean="0"/>
              <a:t>Prosedur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Construction (</a:t>
            </a:r>
            <a:r>
              <a:rPr lang="en-US" dirty="0" err="1" smtClean="0"/>
              <a:t>konstruksi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Improvement (</a:t>
            </a:r>
            <a:r>
              <a:rPr lang="en-US" dirty="0" err="1" smtClean="0"/>
              <a:t>Pengembangan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03243" y="1958009"/>
            <a:ext cx="81401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Pendekatan</a:t>
            </a:r>
            <a:r>
              <a:rPr lang="en-US" dirty="0" smtClean="0"/>
              <a:t> system ideal Nadler (1961)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Langkah-langkah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Immer</a:t>
            </a:r>
            <a:r>
              <a:rPr lang="en-US" dirty="0" smtClean="0"/>
              <a:t> (1950)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pabrik</a:t>
            </a:r>
            <a:r>
              <a:rPr lang="en-US" dirty="0" smtClean="0"/>
              <a:t> Apple (1977)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pabrik</a:t>
            </a:r>
            <a:r>
              <a:rPr lang="en-US" dirty="0" smtClean="0"/>
              <a:t> Reed (1961)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sistematis</a:t>
            </a:r>
            <a:r>
              <a:rPr lang="en-US" dirty="0" smtClean="0"/>
              <a:t> </a:t>
            </a:r>
            <a:r>
              <a:rPr lang="en-US" dirty="0" err="1" smtClean="0"/>
              <a:t>Muther</a:t>
            </a:r>
            <a:r>
              <a:rPr lang="en-US" dirty="0" smtClean="0"/>
              <a:t> (1961)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408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355" y="302063"/>
            <a:ext cx="10515600" cy="1325563"/>
          </a:xfrm>
        </p:spPr>
        <p:txBody>
          <a:bodyPr/>
          <a:lstStyle/>
          <a:p>
            <a:r>
              <a:rPr lang="en-US" dirty="0" err="1"/>
              <a:t>Pendekatan</a:t>
            </a:r>
            <a:r>
              <a:rPr lang="en-US" dirty="0"/>
              <a:t> system ideal Nadler (1961)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799" y="1749287"/>
            <a:ext cx="9233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Sistem</a:t>
            </a:r>
            <a:r>
              <a:rPr lang="en-US" dirty="0" smtClean="0"/>
              <a:t> ideal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hirarki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r>
              <a:rPr lang="en-US" dirty="0" smtClean="0"/>
              <a:t> yang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4 </a:t>
            </a:r>
            <a:r>
              <a:rPr lang="en-US" dirty="0" err="1" smtClean="0"/>
              <a:t>tahapan</a:t>
            </a:r>
            <a:r>
              <a:rPr lang="en-US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system ideal </a:t>
            </a:r>
            <a:r>
              <a:rPr lang="en-US" dirty="0" err="1" smtClean="0"/>
              <a:t>teoritis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konseptualitas</a:t>
            </a:r>
            <a:r>
              <a:rPr lang="en-US" dirty="0" smtClean="0"/>
              <a:t> system ideal </a:t>
            </a:r>
            <a:r>
              <a:rPr lang="en-US" dirty="0" err="1" smtClean="0"/>
              <a:t>utama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Merancang</a:t>
            </a:r>
            <a:r>
              <a:rPr lang="en-US" dirty="0" smtClean="0"/>
              <a:t> system ideal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Mengimplementasi</a:t>
            </a:r>
            <a:r>
              <a:rPr lang="en-US" dirty="0" smtClean="0"/>
              <a:t> system yang </a:t>
            </a:r>
            <a:r>
              <a:rPr lang="en-US" dirty="0" err="1" smtClean="0"/>
              <a:t>direkomendasikan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80" b="29420"/>
          <a:stretch/>
        </p:blipFill>
        <p:spPr>
          <a:xfrm rot="16200000">
            <a:off x="1426783" y="2557150"/>
            <a:ext cx="3156296" cy="48403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49278" y="3503613"/>
            <a:ext cx="5466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Pendekatan</a:t>
            </a:r>
            <a:r>
              <a:rPr lang="en-US" dirty="0" smtClean="0"/>
              <a:t> Top Down</a:t>
            </a:r>
          </a:p>
          <a:p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fokus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“</a:t>
            </a:r>
            <a:r>
              <a:rPr lang="en-US" dirty="0" err="1" smtClean="0">
                <a:solidFill>
                  <a:srgbClr val="FFFF00"/>
                </a:solidFill>
              </a:rPr>
              <a:t>Apa</a:t>
            </a:r>
            <a:r>
              <a:rPr lang="en-US" dirty="0" smtClean="0">
                <a:solidFill>
                  <a:srgbClr val="FFFF00"/>
                </a:solidFill>
              </a:rPr>
              <a:t> yang </a:t>
            </a:r>
            <a:r>
              <a:rPr lang="en-US" dirty="0" err="1" smtClean="0">
                <a:solidFill>
                  <a:srgbClr val="FFFF00"/>
                </a:solidFill>
              </a:rPr>
              <a:t>dapat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dilakukan</a:t>
            </a:r>
            <a:r>
              <a:rPr lang="en-US" dirty="0" smtClean="0">
                <a:solidFill>
                  <a:srgbClr val="FFFF00"/>
                </a:solidFill>
              </a:rPr>
              <a:t>” </a:t>
            </a:r>
            <a:r>
              <a:rPr lang="en-US" dirty="0" err="1" smtClean="0"/>
              <a:t>daripada</a:t>
            </a:r>
            <a:r>
              <a:rPr lang="en-US" dirty="0" smtClean="0"/>
              <a:t> “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8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39355" y="302063"/>
            <a:ext cx="10515600" cy="1325563"/>
          </a:xfrm>
        </p:spPr>
        <p:txBody>
          <a:bodyPr/>
          <a:lstStyle/>
          <a:p>
            <a:r>
              <a:rPr lang="en-US" dirty="0" err="1"/>
              <a:t>Langkah-langkah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Immer</a:t>
            </a:r>
            <a:r>
              <a:rPr lang="en-US" dirty="0"/>
              <a:t> (1950)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6349" y="1627626"/>
            <a:ext cx="7762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 </a:t>
            </a:r>
            <a:r>
              <a:rPr lang="en-US" dirty="0" err="1" smtClean="0"/>
              <a:t>Immers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Letakan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di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kertas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Tunjukan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Ubah</a:t>
            </a:r>
            <a:r>
              <a:rPr lang="en-US" dirty="0" smtClean="0"/>
              <a:t> </a:t>
            </a:r>
            <a:r>
              <a:rPr lang="en-US" dirty="0" err="1" smtClean="0"/>
              <a:t>garis-garis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lintasan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4704" y="3548270"/>
            <a:ext cx="74046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Tata </a:t>
            </a:r>
            <a:r>
              <a:rPr lang="en-US" dirty="0" err="1" smtClean="0"/>
              <a:t>letak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Westinghouse Electric Corporation: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Penempatan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yang </a:t>
            </a:r>
            <a:r>
              <a:rPr lang="en-US" dirty="0" err="1" smtClean="0"/>
              <a:t>tepat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Digabungkan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model yang </a:t>
            </a:r>
            <a:r>
              <a:rPr lang="en-US" dirty="0" err="1" smtClean="0"/>
              <a:t>tepat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yang </a:t>
            </a:r>
            <a:r>
              <a:rPr lang="en-US" dirty="0" err="1" smtClean="0"/>
              <a:t>tepat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Mengizinkan</a:t>
            </a:r>
            <a:r>
              <a:rPr lang="en-US" dirty="0" smtClean="0"/>
              <a:t> proses unit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yang paling </a:t>
            </a:r>
            <a:r>
              <a:rPr lang="en-US" dirty="0" err="1" smtClean="0"/>
              <a:t>efektif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Melewati</a:t>
            </a:r>
            <a:r>
              <a:rPr lang="en-US" dirty="0" smtClean="0"/>
              <a:t> </a:t>
            </a:r>
            <a:r>
              <a:rPr lang="en-US" dirty="0" err="1" smtClean="0"/>
              <a:t>kemungkinan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yang paling </a:t>
            </a:r>
            <a:r>
              <a:rPr lang="en-US" dirty="0" err="1" smtClean="0"/>
              <a:t>pendek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kemungkinan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paling </a:t>
            </a:r>
            <a:r>
              <a:rPr lang="en-US" dirty="0" err="1" smtClean="0"/>
              <a:t>pendek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9097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39355" y="302063"/>
            <a:ext cx="10515600" cy="1325563"/>
          </a:xfrm>
        </p:spPr>
        <p:txBody>
          <a:bodyPr/>
          <a:lstStyle/>
          <a:p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Apple (1977)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6896" y="1387618"/>
            <a:ext cx="101677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Rekomendasi</a:t>
            </a:r>
            <a:r>
              <a:rPr lang="en-US" sz="1600" dirty="0" smtClean="0"/>
              <a:t> Apple </a:t>
            </a:r>
            <a:r>
              <a:rPr lang="en-US" sz="1600" dirty="0" err="1" smtClean="0"/>
              <a:t>untuk</a:t>
            </a:r>
            <a:r>
              <a:rPr lang="en-US" sz="1600" dirty="0" smtClean="0"/>
              <a:t> </a:t>
            </a:r>
            <a:r>
              <a:rPr lang="en-US" sz="1600" dirty="0" err="1" smtClean="0"/>
              <a:t>urutan</a:t>
            </a:r>
            <a:r>
              <a:rPr lang="en-US" sz="1600" dirty="0" smtClean="0"/>
              <a:t> yang </a:t>
            </a:r>
            <a:r>
              <a:rPr lang="en-US" sz="1600" dirty="0" err="1" smtClean="0"/>
              <a:t>rinci</a:t>
            </a:r>
            <a:r>
              <a:rPr lang="en-US" sz="1600" dirty="0" smtClean="0"/>
              <a:t> </a:t>
            </a:r>
            <a:r>
              <a:rPr lang="en-US" sz="1600" dirty="0" err="1" smtClean="0"/>
              <a:t>untuk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Pengadaan</a:t>
            </a:r>
            <a:r>
              <a:rPr lang="en-US" sz="1600" dirty="0" smtClean="0"/>
              <a:t> data </a:t>
            </a:r>
            <a:r>
              <a:rPr lang="en-US" sz="1600" dirty="0" err="1" smtClean="0"/>
              <a:t>dasar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Analisis</a:t>
            </a:r>
            <a:r>
              <a:rPr lang="en-US" sz="1600" dirty="0" smtClean="0"/>
              <a:t> data </a:t>
            </a:r>
            <a:r>
              <a:rPr lang="en-US" sz="1600" dirty="0" err="1" smtClean="0"/>
              <a:t>dasar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Desain</a:t>
            </a:r>
            <a:r>
              <a:rPr lang="en-US" sz="1600" dirty="0" smtClean="0"/>
              <a:t> proses yang </a:t>
            </a:r>
            <a:r>
              <a:rPr lang="en-US" sz="1600" dirty="0" err="1" smtClean="0"/>
              <a:t>produktif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Rencanakan</a:t>
            </a:r>
            <a:r>
              <a:rPr lang="en-US" sz="1600" dirty="0" smtClean="0"/>
              <a:t> </a:t>
            </a:r>
            <a:r>
              <a:rPr lang="en-US" sz="1600" dirty="0" err="1" smtClean="0"/>
              <a:t>pola</a:t>
            </a:r>
            <a:r>
              <a:rPr lang="en-US" sz="1600" dirty="0" smtClean="0"/>
              <a:t> </a:t>
            </a:r>
            <a:r>
              <a:rPr lang="en-US" sz="1600" dirty="0" err="1" smtClean="0"/>
              <a:t>aliran</a:t>
            </a:r>
            <a:r>
              <a:rPr lang="en-US" sz="1600" dirty="0" smtClean="0"/>
              <a:t> material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Pertimbangkan</a:t>
            </a:r>
            <a:r>
              <a:rPr lang="en-US" sz="1600" dirty="0" smtClean="0"/>
              <a:t> </a:t>
            </a:r>
            <a:r>
              <a:rPr lang="en-US" sz="1600" dirty="0" err="1" smtClean="0"/>
              <a:t>rencana</a:t>
            </a:r>
            <a:r>
              <a:rPr lang="en-US" sz="1600" dirty="0" smtClean="0"/>
              <a:t> </a:t>
            </a:r>
            <a:r>
              <a:rPr lang="en-US" sz="1600" dirty="0" err="1" smtClean="0"/>
              <a:t>umum</a:t>
            </a:r>
            <a:r>
              <a:rPr lang="en-US" sz="1600" dirty="0" smtClean="0"/>
              <a:t> </a:t>
            </a:r>
            <a:r>
              <a:rPr lang="en-US" sz="1600" i="1" dirty="0" smtClean="0"/>
              <a:t>handling </a:t>
            </a:r>
            <a:r>
              <a:rPr lang="en-US" sz="1600" dirty="0" smtClean="0"/>
              <a:t>material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Hitung</a:t>
            </a:r>
            <a:r>
              <a:rPr lang="en-US" sz="1600" dirty="0" smtClean="0"/>
              <a:t> </a:t>
            </a:r>
            <a:r>
              <a:rPr lang="en-US" sz="1600" dirty="0" err="1" smtClean="0"/>
              <a:t>kenbutuhan</a:t>
            </a:r>
            <a:r>
              <a:rPr lang="en-US" sz="1600" dirty="0" smtClean="0"/>
              <a:t> </a:t>
            </a:r>
            <a:r>
              <a:rPr lang="en-US" sz="1600" dirty="0" err="1" smtClean="0"/>
              <a:t>peralatan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Rencanakan</a:t>
            </a:r>
            <a:r>
              <a:rPr lang="en-US" sz="1600" dirty="0" smtClean="0"/>
              <a:t> </a:t>
            </a:r>
            <a:r>
              <a:rPr lang="en-US" sz="1600" dirty="0" err="1" smtClean="0"/>
              <a:t>setiap</a:t>
            </a:r>
            <a:r>
              <a:rPr lang="en-US" sz="1600" dirty="0" smtClean="0"/>
              <a:t> </a:t>
            </a:r>
            <a:r>
              <a:rPr lang="en-US" sz="1600" dirty="0" err="1" smtClean="0"/>
              <a:t>stasiun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Pilih</a:t>
            </a:r>
            <a:r>
              <a:rPr lang="en-US" sz="1600" dirty="0" smtClean="0"/>
              <a:t> </a:t>
            </a:r>
            <a:r>
              <a:rPr lang="en-US" sz="1600" dirty="0" err="1" smtClean="0"/>
              <a:t>peralatan</a:t>
            </a:r>
            <a:r>
              <a:rPr lang="en-US" sz="1600" dirty="0" smtClean="0"/>
              <a:t> </a:t>
            </a:r>
            <a:r>
              <a:rPr lang="en-US" sz="1600" i="1" dirty="0" smtClean="0"/>
              <a:t>handling </a:t>
            </a:r>
            <a:r>
              <a:rPr lang="en-US" sz="1600" dirty="0" smtClean="0"/>
              <a:t>material </a:t>
            </a:r>
            <a:r>
              <a:rPr lang="en-US" sz="1600" dirty="0" err="1" smtClean="0"/>
              <a:t>tertantu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Koordinasi</a:t>
            </a:r>
            <a:r>
              <a:rPr lang="en-US" sz="1600" dirty="0" smtClean="0"/>
              <a:t> </a:t>
            </a:r>
            <a:r>
              <a:rPr lang="en-US" sz="1600" dirty="0" err="1" smtClean="0"/>
              <a:t>kelompok</a:t>
            </a:r>
            <a:r>
              <a:rPr lang="en-US" sz="1600" dirty="0" smtClean="0"/>
              <a:t> </a:t>
            </a:r>
            <a:r>
              <a:rPr lang="en-US" sz="1600" dirty="0" err="1" smtClean="0"/>
              <a:t>operasi</a:t>
            </a:r>
            <a:r>
              <a:rPr lang="en-US" sz="1600" dirty="0" smtClean="0"/>
              <a:t> yang </a:t>
            </a:r>
            <a:r>
              <a:rPr lang="en-US" sz="1600" dirty="0" err="1" smtClean="0"/>
              <a:t>berhubungan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Desain</a:t>
            </a:r>
            <a:r>
              <a:rPr lang="en-US" sz="1600" dirty="0" smtClean="0"/>
              <a:t> </a:t>
            </a:r>
            <a:r>
              <a:rPr lang="en-US" sz="1600" dirty="0" err="1" smtClean="0"/>
              <a:t>hubungan</a:t>
            </a:r>
            <a:r>
              <a:rPr lang="en-US" sz="1600" dirty="0" smtClean="0"/>
              <a:t> </a:t>
            </a:r>
            <a:r>
              <a:rPr lang="en-US" sz="1600" dirty="0" err="1" smtClean="0"/>
              <a:t>aktivitas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Menentukan</a:t>
            </a:r>
            <a:r>
              <a:rPr lang="en-US" sz="1600" dirty="0" smtClean="0"/>
              <a:t> </a:t>
            </a:r>
            <a:r>
              <a:rPr lang="en-US" sz="1600" dirty="0" err="1" smtClean="0"/>
              <a:t>kebutuhan</a:t>
            </a:r>
            <a:r>
              <a:rPr lang="en-US" sz="1600" dirty="0" smtClean="0"/>
              <a:t> </a:t>
            </a:r>
            <a:r>
              <a:rPr lang="en-US" sz="1600" dirty="0" err="1" smtClean="0"/>
              <a:t>penyimpanan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Merencanakan</a:t>
            </a:r>
            <a:r>
              <a:rPr lang="en-US" sz="1600" dirty="0" smtClean="0"/>
              <a:t> </a:t>
            </a:r>
            <a:r>
              <a:rPr lang="en-US" sz="1600" dirty="0" err="1" smtClean="0"/>
              <a:t>layanan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aktivitas</a:t>
            </a:r>
            <a:r>
              <a:rPr lang="en-US" sz="1600" dirty="0" smtClean="0"/>
              <a:t> </a:t>
            </a:r>
            <a:r>
              <a:rPr lang="en-US" sz="1600" dirty="0" err="1" smtClean="0"/>
              <a:t>tambahan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Menentukan</a:t>
            </a:r>
            <a:r>
              <a:rPr lang="en-US" sz="1600" dirty="0" smtClean="0"/>
              <a:t> </a:t>
            </a:r>
            <a:r>
              <a:rPr lang="en-US" sz="1600" dirty="0" err="1" smtClean="0"/>
              <a:t>kebutuhan</a:t>
            </a:r>
            <a:r>
              <a:rPr lang="en-US" sz="1600" dirty="0" smtClean="0"/>
              <a:t> </a:t>
            </a:r>
            <a:r>
              <a:rPr lang="en-US" sz="1600" dirty="0" err="1" smtClean="0"/>
              <a:t>ruang</a:t>
            </a: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Alokasi</a:t>
            </a:r>
            <a:r>
              <a:rPr lang="en-US" sz="1600" dirty="0" smtClean="0"/>
              <a:t> </a:t>
            </a:r>
            <a:r>
              <a:rPr lang="en-US" sz="1600" dirty="0" err="1" smtClean="0"/>
              <a:t>aktivitas</a:t>
            </a:r>
            <a:r>
              <a:rPr lang="en-US" sz="1600" dirty="0" smtClean="0"/>
              <a:t> </a:t>
            </a:r>
            <a:r>
              <a:rPr lang="en-US" sz="1600" dirty="0" err="1" smtClean="0"/>
              <a:t>ke</a:t>
            </a:r>
            <a:r>
              <a:rPr lang="en-US" sz="1600" dirty="0" smtClean="0"/>
              <a:t> total </a:t>
            </a:r>
            <a:r>
              <a:rPr lang="en-US" sz="1600" dirty="0" err="1" smtClean="0"/>
              <a:t>ruang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Pertimbangkan</a:t>
            </a:r>
            <a:r>
              <a:rPr lang="en-US" sz="1600" dirty="0" smtClean="0"/>
              <a:t> </a:t>
            </a:r>
            <a:r>
              <a:rPr lang="en-US" sz="1600" dirty="0" err="1" smtClean="0"/>
              <a:t>jenis</a:t>
            </a:r>
            <a:r>
              <a:rPr lang="en-US" sz="1600" dirty="0" smtClean="0"/>
              <a:t> </a:t>
            </a:r>
            <a:r>
              <a:rPr lang="en-US" sz="1600" dirty="0" err="1" smtClean="0"/>
              <a:t>bangunan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Buta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 </a:t>
            </a:r>
            <a:r>
              <a:rPr lang="en-US" sz="1600" dirty="0" err="1" smtClean="0"/>
              <a:t>induk</a:t>
            </a:r>
            <a:r>
              <a:rPr lang="en-US" sz="1600" dirty="0" smtClean="0"/>
              <a:t> (master lay out)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Evaluasi</a:t>
            </a:r>
            <a:r>
              <a:rPr lang="en-US" sz="1600" dirty="0" smtClean="0"/>
              <a:t>, </a:t>
            </a:r>
            <a:r>
              <a:rPr lang="en-US" sz="1600" dirty="0" err="1" smtClean="0"/>
              <a:t>sesuaikan</a:t>
            </a:r>
            <a:r>
              <a:rPr lang="en-US" sz="1600" dirty="0" smtClean="0"/>
              <a:t>,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periksa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orang yang </a:t>
            </a:r>
            <a:r>
              <a:rPr lang="en-US" sz="1600" dirty="0" err="1" smtClean="0"/>
              <a:t>kompeten</a:t>
            </a:r>
            <a:r>
              <a:rPr lang="en-US" sz="1600" dirty="0" smtClean="0"/>
              <a:t> (</a:t>
            </a:r>
            <a:r>
              <a:rPr lang="en-US" sz="1600" dirty="0" err="1" smtClean="0"/>
              <a:t>tepat</a:t>
            </a:r>
            <a:r>
              <a:rPr lang="en-US" sz="16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Dapat</a:t>
            </a:r>
            <a:r>
              <a:rPr lang="en-US" sz="1600" dirty="0" smtClean="0"/>
              <a:t> </a:t>
            </a:r>
            <a:r>
              <a:rPr lang="en-US" sz="1600" dirty="0" err="1" smtClean="0"/>
              <a:t>persetujuan</a:t>
            </a:r>
            <a:r>
              <a:rPr lang="en-US" sz="1600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Implementasi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Menindak</a:t>
            </a:r>
            <a:r>
              <a:rPr lang="en-US" sz="1600" dirty="0" smtClean="0"/>
              <a:t> </a:t>
            </a:r>
            <a:r>
              <a:rPr lang="en-US" sz="1600" dirty="0" err="1" smtClean="0"/>
              <a:t>lanjuti</a:t>
            </a:r>
            <a:r>
              <a:rPr lang="en-US" sz="1600" dirty="0" smtClean="0"/>
              <a:t> </a:t>
            </a:r>
            <a:r>
              <a:rPr lang="en-US" sz="1600" dirty="0" err="1" smtClean="0"/>
              <a:t>implementasi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88101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39355" y="302063"/>
            <a:ext cx="10515600" cy="1325563"/>
          </a:xfrm>
        </p:spPr>
        <p:txBody>
          <a:bodyPr/>
          <a:lstStyle/>
          <a:p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Reed (1961)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4948" y="1729409"/>
            <a:ext cx="667586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Rekomndasi</a:t>
            </a:r>
            <a:r>
              <a:rPr lang="en-US" dirty="0" smtClean="0"/>
              <a:t> </a:t>
            </a:r>
            <a:r>
              <a:rPr lang="en-US" dirty="0" err="1" smtClean="0"/>
              <a:t>langkah-langkah</a:t>
            </a:r>
            <a:r>
              <a:rPr lang="en-US" dirty="0" smtClean="0"/>
              <a:t> </a:t>
            </a:r>
            <a:r>
              <a:rPr lang="en-US" dirty="0" err="1" smtClean="0"/>
              <a:t>rencana</a:t>
            </a:r>
            <a:r>
              <a:rPr lang="en-US" dirty="0" smtClean="0"/>
              <a:t> Reed: Systematic plan of attack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proses yang </a:t>
            </a:r>
            <a:r>
              <a:rPr lang="en-US" dirty="0" err="1" smtClean="0"/>
              <a:t>dihasilkan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Tentukan</a:t>
            </a:r>
            <a:r>
              <a:rPr lang="en-US" dirty="0" smtClean="0"/>
              <a:t> proses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memproduksi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Siapkan</a:t>
            </a:r>
            <a:r>
              <a:rPr lang="en-US" dirty="0" smtClean="0"/>
              <a:t> </a:t>
            </a:r>
            <a:r>
              <a:rPr lang="en-US" dirty="0" err="1" smtClean="0"/>
              <a:t>grafik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stasiun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area </a:t>
            </a:r>
            <a:r>
              <a:rPr lang="en-US" dirty="0" err="1" smtClean="0"/>
              <a:t>penyimpanan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Tetapkan</a:t>
            </a:r>
            <a:r>
              <a:rPr lang="en-US" dirty="0" smtClean="0"/>
              <a:t> </a:t>
            </a:r>
            <a:r>
              <a:rPr lang="en-US" dirty="0" err="1" smtClean="0"/>
              <a:t>lebar</a:t>
            </a:r>
            <a:r>
              <a:rPr lang="en-US" dirty="0" smtClean="0"/>
              <a:t> gang minimum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Tetapkan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Pertimbangkan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karyawan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Layanan</a:t>
            </a:r>
            <a:r>
              <a:rPr lang="en-US" dirty="0" smtClean="0"/>
              <a:t> survey </a:t>
            </a:r>
            <a:r>
              <a:rPr lang="en-US" dirty="0" err="1" smtClean="0"/>
              <a:t>pabrik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Sediakan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ekspansi</a:t>
            </a:r>
            <a:r>
              <a:rPr lang="en-US" dirty="0" smtClean="0"/>
              <a:t> di masa </a:t>
            </a:r>
            <a:r>
              <a:rPr lang="en-US" dirty="0" err="1" smtClean="0"/>
              <a:t>datang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24948" y="5247861"/>
            <a:ext cx="1035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Frafik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menggabungkan</a:t>
            </a:r>
            <a:r>
              <a:rPr lang="en-US" dirty="0" smtClean="0"/>
              <a:t>: </a:t>
            </a:r>
            <a:r>
              <a:rPr lang="en-US" dirty="0" err="1" smtClean="0"/>
              <a:t>operasi</a:t>
            </a:r>
            <a:r>
              <a:rPr lang="en-US" dirty="0" smtClean="0"/>
              <a:t>, </a:t>
            </a:r>
            <a:r>
              <a:rPr lang="en-US" dirty="0" err="1" smtClean="0"/>
              <a:t>transportasi</a:t>
            </a:r>
            <a:r>
              <a:rPr lang="en-US" dirty="0" smtClean="0"/>
              <a:t>, </a:t>
            </a:r>
            <a:r>
              <a:rPr lang="en-US" dirty="0" err="1" smtClean="0"/>
              <a:t>penyimpanan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,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seleksi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kesinambungan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i="1" dirty="0" smtClean="0"/>
              <a:t>material handling.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35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9355" y="302063"/>
            <a:ext cx="11527358" cy="1325563"/>
          </a:xfrm>
        </p:spPr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</a:t>
            </a:r>
            <a:r>
              <a:rPr lang="en-US" dirty="0" err="1"/>
              <a:t>Muther</a:t>
            </a:r>
            <a:r>
              <a:rPr lang="en-US" dirty="0"/>
              <a:t> (1961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i="1" dirty="0" smtClean="0"/>
              <a:t>Systematic Layout Planning/SLP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9355" y="1739349"/>
            <a:ext cx="7724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Berdasakan</a:t>
            </a:r>
            <a:r>
              <a:rPr lang="en-US" dirty="0" smtClean="0">
                <a:solidFill>
                  <a:srgbClr val="FFFF00"/>
                </a:solidFill>
              </a:rPr>
              <a:t> SLP, </a:t>
            </a:r>
            <a:r>
              <a:rPr lang="en-US" dirty="0" err="1" smtClean="0">
                <a:solidFill>
                  <a:srgbClr val="FFFF00"/>
                </a:solidFill>
              </a:rPr>
              <a:t>prosedur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diaplikasikan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pada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produksi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transportasi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penyimpanan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layanan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pendukung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dan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aktivitas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kantor</a:t>
            </a:r>
            <a:r>
              <a:rPr lang="en-US" dirty="0" smtClean="0">
                <a:solidFill>
                  <a:srgbClr val="FFFF00"/>
                </a:solidFill>
              </a:rPr>
              <a:t> di </a:t>
            </a:r>
            <a:r>
              <a:rPr lang="en-US" dirty="0" err="1" smtClean="0">
                <a:solidFill>
                  <a:srgbClr val="FFFF00"/>
                </a:solidFill>
              </a:rPr>
              <a:t>antara</a:t>
            </a:r>
            <a:r>
              <a:rPr lang="en-US" dirty="0" smtClean="0">
                <a:solidFill>
                  <a:srgbClr val="FFFF00"/>
                </a:solidFill>
              </a:rPr>
              <a:t> yang lain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917122" y="1394968"/>
            <a:ext cx="4274878" cy="5463032"/>
            <a:chOff x="7917122" y="1394968"/>
            <a:chExt cx="4274878" cy="54630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91" b="20725"/>
            <a:stretch/>
          </p:blipFill>
          <p:spPr>
            <a:xfrm>
              <a:off x="7917122" y="1394968"/>
              <a:ext cx="4274878" cy="546303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9004851" y="1627626"/>
              <a:ext cx="1759227" cy="310504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88626" y="2230429"/>
              <a:ext cx="1143000" cy="264294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369825" y="2188169"/>
              <a:ext cx="1596887" cy="306554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182099" y="2797135"/>
              <a:ext cx="1482587" cy="233900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319052" y="3308280"/>
              <a:ext cx="1351722" cy="279348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259667" y="3333447"/>
              <a:ext cx="1120638" cy="259237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55764" y="3896029"/>
              <a:ext cx="1997765" cy="279348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928111" y="4478721"/>
              <a:ext cx="1812237" cy="311939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154475" y="4478721"/>
              <a:ext cx="1732725" cy="311939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057029" y="5030975"/>
              <a:ext cx="1732725" cy="311939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452113" y="5617894"/>
              <a:ext cx="917712" cy="355523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172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0" b="11884"/>
          <a:stretch/>
        </p:blipFill>
        <p:spPr>
          <a:xfrm>
            <a:off x="0" y="-9625"/>
            <a:ext cx="4996070" cy="68609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519" y="0"/>
            <a:ext cx="7003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1545021" y="3080973"/>
            <a:ext cx="7840717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64260" y="469603"/>
            <a:ext cx="3526222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>
                <a:latin typeface="+mj-lt"/>
                <a:ea typeface="+mj-ea"/>
                <a:cs typeface="+mj-cs"/>
              </a:rPr>
              <a:t>Product Layout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151" y="1171334"/>
            <a:ext cx="10825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Tata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yang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yang lama.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 machine after machine 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urutan</a:t>
            </a:r>
            <a:r>
              <a:rPr lang="en-US" dirty="0"/>
              <a:t> proses yang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pengurutan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.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proses </a:t>
            </a:r>
            <a:r>
              <a:rPr lang="en-US" dirty="0" err="1"/>
              <a:t>pemindahan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produksinya</a:t>
            </a:r>
            <a:r>
              <a:rPr lang="en-US" dirty="0" smtClean="0"/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8262" y="329469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1798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870544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Bend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870544" y="559815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845936" y="55983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84593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44314" y="40878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844313" y="48403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83923" y="3080974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9796424" y="3080973"/>
            <a:ext cx="265251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Perakitan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092405" y="3080973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870544" y="484557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917986" y="407416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31" idx="1"/>
          </p:cNvCxnSpPr>
          <p:nvPr/>
        </p:nvCxnSpPr>
        <p:spPr>
          <a:xfrm>
            <a:off x="1122329" y="34741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122329" y="42724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120706" y="502506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120706" y="5783048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156278" y="34741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3156278" y="42724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154655" y="502506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154655" y="5783048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182509" y="3500967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182509" y="4299267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5180886" y="5049659"/>
            <a:ext cx="456915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180886" y="580983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04641" y="5645285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946160" y="32838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7210683" y="3495302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229951" y="4272480"/>
            <a:ext cx="25664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229951" y="5809835"/>
            <a:ext cx="25200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endCxn id="48" idx="1"/>
          </p:cNvCxnSpPr>
          <p:nvPr/>
        </p:nvCxnSpPr>
        <p:spPr>
          <a:xfrm>
            <a:off x="10061675" y="4650633"/>
            <a:ext cx="103073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38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945" y="858992"/>
            <a:ext cx="10678509" cy="5277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r>
              <a:rPr lang="en-US" sz="1600" dirty="0" err="1"/>
              <a:t>Keuntungan</a:t>
            </a:r>
            <a:r>
              <a:rPr lang="en-US" sz="1600" dirty="0"/>
              <a:t> </a:t>
            </a:r>
            <a:r>
              <a:rPr lang="en-US" sz="1600" dirty="0" err="1"/>
              <a:t>tata</a:t>
            </a:r>
            <a:r>
              <a:rPr lang="en-US" sz="1600" dirty="0"/>
              <a:t> </a:t>
            </a:r>
            <a:r>
              <a:rPr lang="en-US" sz="1600" dirty="0" err="1"/>
              <a:t>letak</a:t>
            </a:r>
            <a:r>
              <a:rPr lang="en-US" sz="1600" dirty="0"/>
              <a:t> </a:t>
            </a:r>
            <a:r>
              <a:rPr lang="en-US" sz="1600" dirty="0" err="1"/>
              <a:t>produk</a:t>
            </a:r>
            <a:r>
              <a:rPr lang="en-US" sz="1600" dirty="0"/>
              <a:t>, </a:t>
            </a:r>
            <a:r>
              <a:rPr lang="en-US" sz="1600" dirty="0" err="1"/>
              <a:t>yaitu</a:t>
            </a:r>
            <a:r>
              <a:rPr lang="en-US" sz="1600" dirty="0"/>
              <a:t>:</a:t>
            </a:r>
          </a:p>
          <a:p>
            <a:endParaRPr lang="en-US" sz="1600" dirty="0"/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memperlancar</a:t>
            </a:r>
            <a:r>
              <a:rPr lang="en-US" sz="1600" dirty="0"/>
              <a:t> </a:t>
            </a:r>
            <a:r>
              <a:rPr lang="en-US" sz="1600" dirty="0" err="1"/>
              <a:t>aliran</a:t>
            </a:r>
            <a:r>
              <a:rPr lang="en-US" sz="1600" dirty="0"/>
              <a:t> material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tata</a:t>
            </a:r>
            <a:r>
              <a:rPr lang="en-US" sz="1600" dirty="0"/>
              <a:t> </a:t>
            </a:r>
            <a:r>
              <a:rPr lang="en-US" sz="1600" dirty="0" err="1"/>
              <a:t>letak</a:t>
            </a:r>
            <a:r>
              <a:rPr lang="en-US" sz="1600" dirty="0"/>
              <a:t> </a:t>
            </a:r>
            <a:r>
              <a:rPr lang="en-US" sz="1600" dirty="0" err="1"/>
              <a:t>sesuai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urutan</a:t>
            </a:r>
            <a:r>
              <a:rPr lang="en-US" sz="1600" dirty="0"/>
              <a:t> </a:t>
            </a:r>
            <a:r>
              <a:rPr lang="en-US" sz="1600" dirty="0" err="1"/>
              <a:t>operasi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Inventori</a:t>
            </a:r>
            <a:r>
              <a:rPr lang="en-US" sz="1600" dirty="0"/>
              <a:t> </a:t>
            </a:r>
            <a:r>
              <a:rPr lang="en-US" sz="1600" dirty="0" err="1"/>
              <a:t>kecil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pekerjaan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proses </a:t>
            </a:r>
            <a:r>
              <a:rPr lang="en-US" sz="1600" dirty="0" err="1"/>
              <a:t>ke</a:t>
            </a:r>
            <a:r>
              <a:rPr lang="en-US" sz="1600" dirty="0"/>
              <a:t> proses </a:t>
            </a:r>
            <a:r>
              <a:rPr lang="en-US" sz="1600" dirty="0" err="1"/>
              <a:t>berikutnya</a:t>
            </a:r>
            <a:r>
              <a:rPr lang="en-US" sz="1600" dirty="0"/>
              <a:t> </a:t>
            </a:r>
            <a:r>
              <a:rPr lang="en-US" sz="1600" dirty="0" err="1"/>
              <a:t>langsung</a:t>
            </a:r>
            <a:r>
              <a:rPr lang="en-US" sz="1600" dirty="0"/>
              <a:t> </a:t>
            </a:r>
            <a:r>
              <a:rPr lang="en-US" sz="1600" dirty="0" err="1"/>
              <a:t>dikerjakan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Waktu</a:t>
            </a:r>
            <a:r>
              <a:rPr lang="en-US" sz="1600" dirty="0"/>
              <a:t> total </a:t>
            </a:r>
            <a:r>
              <a:rPr lang="en-US" sz="1600" dirty="0" err="1"/>
              <a:t>produksi</a:t>
            </a:r>
            <a:r>
              <a:rPr lang="en-US" sz="1600" dirty="0"/>
              <a:t> per unit </a:t>
            </a:r>
            <a:r>
              <a:rPr lang="en-US" sz="1600" dirty="0" err="1"/>
              <a:t>kecil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Pemindahan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dikurangi</a:t>
            </a:r>
            <a:r>
              <a:rPr lang="en-US" sz="1600" dirty="0"/>
              <a:t> </a:t>
            </a:r>
            <a:r>
              <a:rPr lang="en-US" sz="1600" dirty="0" err="1"/>
              <a:t>karena</a:t>
            </a:r>
            <a:r>
              <a:rPr lang="en-US" sz="1600" dirty="0"/>
              <a:t> </a:t>
            </a:r>
            <a:r>
              <a:rPr lang="en-US" sz="1600" dirty="0" err="1"/>
              <a:t>mesin-mesin</a:t>
            </a:r>
            <a:r>
              <a:rPr lang="en-US" sz="1600" dirty="0"/>
              <a:t> yang </a:t>
            </a:r>
            <a:r>
              <a:rPr lang="en-US" sz="1600" dirty="0" err="1"/>
              <a:t>berurutan</a:t>
            </a:r>
            <a:r>
              <a:rPr lang="en-US" sz="1600" dirty="0"/>
              <a:t> </a:t>
            </a:r>
            <a:r>
              <a:rPr lang="en-US" sz="1600" dirty="0" err="1"/>
              <a:t>diletakkan</a:t>
            </a:r>
            <a:r>
              <a:rPr lang="en-US" sz="1600" dirty="0"/>
              <a:t> </a:t>
            </a:r>
            <a:r>
              <a:rPr lang="en-US" sz="1600" dirty="0" err="1"/>
              <a:t>sedekat</a:t>
            </a:r>
            <a:r>
              <a:rPr lang="en-US" sz="1600" dirty="0"/>
              <a:t> </a:t>
            </a:r>
            <a:r>
              <a:rPr lang="en-US" sz="1600" dirty="0" err="1"/>
              <a:t>mungkin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Pekerja</a:t>
            </a:r>
            <a:r>
              <a:rPr lang="en-US" sz="1600" dirty="0"/>
              <a:t> yang </a:t>
            </a:r>
            <a:r>
              <a:rPr lang="en-US" sz="1600" dirty="0" err="1"/>
              <a:t>memiliki</a:t>
            </a:r>
            <a:r>
              <a:rPr lang="en-US" sz="1600" dirty="0"/>
              <a:t> skill 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diperlukan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Perencanaan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sederhana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kontrol</a:t>
            </a:r>
            <a:r>
              <a:rPr lang="en-US" sz="1600" dirty="0"/>
              <a:t> </a:t>
            </a:r>
            <a:r>
              <a:rPr lang="en-US" sz="1600" dirty="0" err="1"/>
              <a:t>mungkin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600" dirty="0" err="1"/>
              <a:t>Ruang</a:t>
            </a:r>
            <a:r>
              <a:rPr lang="en-US" sz="1600" dirty="0"/>
              <a:t> yang </a:t>
            </a:r>
            <a:r>
              <a:rPr lang="en-US" sz="1600" dirty="0" err="1"/>
              <a:t>dibutuhkan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penyimpanan</a:t>
            </a:r>
            <a:r>
              <a:rPr lang="en-US" sz="1600" dirty="0"/>
              <a:t> </a:t>
            </a:r>
            <a:r>
              <a:rPr lang="en-US" sz="1600" dirty="0" err="1"/>
              <a:t>sementara</a:t>
            </a:r>
            <a:r>
              <a:rPr lang="en-US" sz="1600" dirty="0"/>
              <a:t> </a:t>
            </a:r>
            <a:r>
              <a:rPr lang="en-US" sz="1600" dirty="0" err="1"/>
              <a:t>sedikit</a:t>
            </a:r>
            <a:r>
              <a:rPr lang="en-US" sz="1600" dirty="0"/>
              <a:t>.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Gangguan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satu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mengakibatkan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terganggunya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keseluruhan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proses.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desain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menyebabkan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Waktu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ditentukan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oleh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paling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lambat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Proses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memerlukan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khusus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umumnya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mahal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sehingga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investasi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pun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  <a:p>
            <a:pPr marL="342900" indent="-342900" fontAlgn="base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Penambahan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baru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hanya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dilakukan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urutan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sama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atau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jenis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telah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ada</a:t>
            </a:r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5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260" y="469603"/>
            <a:ext cx="3526222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>
                <a:latin typeface="+mj-lt"/>
                <a:ea typeface="+mj-ea"/>
                <a:cs typeface="+mj-cs"/>
              </a:rPr>
              <a:t>Process Layout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151" y="1171334"/>
            <a:ext cx="10825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Tata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proses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spesifikasi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. </a:t>
            </a:r>
            <a:r>
              <a:rPr lang="en-US" dirty="0" err="1"/>
              <a:t>Tipe</a:t>
            </a:r>
            <a:r>
              <a:rPr lang="en-US" dirty="0"/>
              <a:t> layout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pengelompokkan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 proses </a:t>
            </a:r>
            <a:r>
              <a:rPr lang="en-US" dirty="0" err="1"/>
              <a:t>terhadap</a:t>
            </a:r>
            <a:r>
              <a:rPr lang="en-US" dirty="0"/>
              <a:t> yang lain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departemennya</a:t>
            </a:r>
            <a:r>
              <a:rPr lang="en-US" dirty="0"/>
              <a:t>.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552" y="329469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9727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649834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49834" y="559815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25226" y="55983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625226" y="32895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623604" y="408781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23603" y="48403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3213" y="3080974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492217" y="3086254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649834" y="484557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697276" y="407416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31" idx="1"/>
          </p:cNvCxnSpPr>
          <p:nvPr/>
        </p:nvCxnSpPr>
        <p:spPr>
          <a:xfrm>
            <a:off x="901619" y="34741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901619" y="4272480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899996" y="5783048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88063" y="5645285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725450" y="32838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cxnSp>
        <p:nvCxnSpPr>
          <p:cNvPr id="81" name="Straight Arrow Connector 80"/>
          <p:cNvCxnSpPr>
            <a:stCxn id="41" idx="2"/>
            <a:endCxn id="42" idx="0"/>
          </p:cNvCxnSpPr>
          <p:nvPr/>
        </p:nvCxnSpPr>
        <p:spPr>
          <a:xfrm flipH="1">
            <a:off x="10315130" y="3653181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685953" y="4849328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744718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710014" y="48403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724840" y="5645285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9659757" y="32838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9659147" y="4070137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cxnSp>
        <p:nvCxnSpPr>
          <p:cNvPr id="70" name="Straight Arrow Connector 69"/>
          <p:cNvCxnSpPr>
            <a:stCxn id="36" idx="1"/>
            <a:endCxn id="49" idx="3"/>
          </p:cNvCxnSpPr>
          <p:nvPr/>
        </p:nvCxnSpPr>
        <p:spPr>
          <a:xfrm flipH="1" flipV="1">
            <a:off x="4961799" y="5030243"/>
            <a:ext cx="724154" cy="3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972046" y="5794069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1" idx="3"/>
          </p:cNvCxnSpPr>
          <p:nvPr/>
        </p:nvCxnSpPr>
        <p:spPr>
          <a:xfrm flipH="1">
            <a:off x="2935568" y="3474180"/>
            <a:ext cx="1623" cy="1490305"/>
          </a:xfrm>
          <a:prstGeom prst="bentConnector4">
            <a:avLst>
              <a:gd name="adj1" fmla="val -14085028"/>
              <a:gd name="adj2" fmla="val 985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endCxn id="29" idx="2"/>
          </p:cNvCxnSpPr>
          <p:nvPr/>
        </p:nvCxnSpPr>
        <p:spPr>
          <a:xfrm flipV="1">
            <a:off x="899996" y="5967490"/>
            <a:ext cx="3405821" cy="14953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9021979" y="4949674"/>
            <a:ext cx="2465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/>
          <p:nvPr/>
        </p:nvCxnSpPr>
        <p:spPr>
          <a:xfrm rot="5400000">
            <a:off x="8971397" y="4452384"/>
            <a:ext cx="1390482" cy="12584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8777878" y="3648566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8777268" y="4452531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8425107" y="4439469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/>
          <p:cNvCxnSpPr>
            <a:stCxn id="23" idx="3"/>
            <a:endCxn id="41" idx="0"/>
          </p:cNvCxnSpPr>
          <p:nvPr/>
        </p:nvCxnSpPr>
        <p:spPr>
          <a:xfrm flipV="1">
            <a:off x="7009241" y="3283849"/>
            <a:ext cx="3306499" cy="190331"/>
          </a:xfrm>
          <a:prstGeom prst="bentConnector4">
            <a:avLst>
              <a:gd name="adj1" fmla="val 8818"/>
              <a:gd name="adj2" fmla="val 22010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100"/>
          <p:cNvCxnSpPr>
            <a:stCxn id="50" idx="0"/>
            <a:endCxn id="63" idx="2"/>
          </p:cNvCxnSpPr>
          <p:nvPr/>
        </p:nvCxnSpPr>
        <p:spPr>
          <a:xfrm rot="5400000" flipH="1" flipV="1">
            <a:off x="7156853" y="2849587"/>
            <a:ext cx="420986" cy="20281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9021979" y="5967490"/>
            <a:ext cx="2465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Elbow Connector 117"/>
          <p:cNvCxnSpPr/>
          <p:nvPr/>
        </p:nvCxnSpPr>
        <p:spPr>
          <a:xfrm flipV="1">
            <a:off x="2918452" y="4697557"/>
            <a:ext cx="5254275" cy="377113"/>
          </a:xfrm>
          <a:prstGeom prst="bentConnector3">
            <a:avLst>
              <a:gd name="adj1" fmla="val 97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>
          <a:xfrm flipV="1">
            <a:off x="8172727" y="4452531"/>
            <a:ext cx="0" cy="245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28" idx="3"/>
          </p:cNvCxnSpPr>
          <p:nvPr/>
        </p:nvCxnSpPr>
        <p:spPr>
          <a:xfrm>
            <a:off x="4961799" y="4254803"/>
            <a:ext cx="1302352" cy="35529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V="1">
            <a:off x="6254495" y="4441716"/>
            <a:ext cx="5051" cy="182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Elbow Connector 137"/>
          <p:cNvCxnSpPr>
            <a:stCxn id="44" idx="3"/>
          </p:cNvCxnSpPr>
          <p:nvPr/>
        </p:nvCxnSpPr>
        <p:spPr>
          <a:xfrm flipV="1">
            <a:off x="2935569" y="3863674"/>
            <a:ext cx="3318926" cy="408806"/>
          </a:xfrm>
          <a:prstGeom prst="bentConnector3">
            <a:avLst>
              <a:gd name="adj1" fmla="val 113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 flipV="1">
            <a:off x="6219676" y="3681067"/>
            <a:ext cx="14941" cy="202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9021979" y="5110336"/>
            <a:ext cx="2465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62" idx="0"/>
            <a:endCxn id="36" idx="2"/>
          </p:cNvCxnSpPr>
          <p:nvPr/>
        </p:nvCxnSpPr>
        <p:spPr>
          <a:xfrm flipH="1" flipV="1">
            <a:off x="6341936" y="5218660"/>
            <a:ext cx="2110" cy="426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 144"/>
          <p:cNvSpPr/>
          <p:nvPr/>
        </p:nvSpPr>
        <p:spPr>
          <a:xfrm>
            <a:off x="1401417" y="3080974"/>
            <a:ext cx="381662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5490012" y="3086254"/>
            <a:ext cx="5592118" cy="15635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5477579" y="4779335"/>
            <a:ext cx="3816626" cy="150216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6835" y="239666"/>
            <a:ext cx="10684565" cy="411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proses,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sangat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baik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sehingga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dibutuhkan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sedikit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Fleksibilitas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sehubungan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peralatan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atau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alokasi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tenaga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kerja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tugas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spesifik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digunakan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tidak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memerlukan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investasi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Perubahan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tugas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dikerjakan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oleh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operator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dapat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memberikan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kepuasan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operator.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Memungkinkan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supervisor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khusus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sz="1400" dirty="0" smtClean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proses,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Aliran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panjang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menyebabkan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biaya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pemindahan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bahan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Perencanaan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sistem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kontrol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dilakukan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Total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waktu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produksi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umumnya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lama.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Proses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memerlukan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inventori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Ruangan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modal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banyak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work in process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Proses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pekerja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mengoperasikan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berbagai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39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260" y="469603"/>
            <a:ext cx="544891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 smtClean="0">
                <a:latin typeface="+mj-lt"/>
                <a:ea typeface="+mj-ea"/>
                <a:cs typeface="+mj-cs"/>
              </a:rPr>
              <a:t>Group </a:t>
            </a:r>
            <a:r>
              <a:rPr lang="en-US" sz="4400" b="1" i="1" dirty="0">
                <a:latin typeface="+mj-lt"/>
                <a:ea typeface="+mj-ea"/>
                <a:cs typeface="+mj-cs"/>
              </a:rPr>
              <a:t>technology  layout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151" y="1171334"/>
            <a:ext cx="11168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mengelompokkan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kesamaan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proses. </a:t>
            </a:r>
            <a:r>
              <a:rPr lang="en-US" dirty="0" err="1"/>
              <a:t>Pengelompokkan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manufaktur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urutan</a:t>
            </a:r>
            <a:r>
              <a:rPr lang="en-US" dirty="0"/>
              <a:t> proses yang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group technology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manufakturnya</a:t>
            </a:r>
            <a:r>
              <a:rPr lang="en-US" dirty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proses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mengeksplorasi</a:t>
            </a:r>
            <a:r>
              <a:rPr lang="en-US" dirty="0"/>
              <a:t> </a:t>
            </a:r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56942" y="334534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96666" y="334015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649224" y="41207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49439" y="571984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624616" y="5766970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624616" y="334015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622994" y="413845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Mill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23603" y="496207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3213" y="3202659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Penyimpanan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1492217" y="3207939"/>
            <a:ext cx="338406" cy="313932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Warehouse</a:t>
            </a:r>
          </a:p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649834" y="496726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Bubut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696666" y="412481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Weld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31" idx="1"/>
          </p:cNvCxnSpPr>
          <p:nvPr/>
        </p:nvCxnSpPr>
        <p:spPr>
          <a:xfrm>
            <a:off x="901619" y="359586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88063" y="5766970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724840" y="3334494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685953" y="4971013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724230" y="4120782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Paint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710014" y="498153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724840" y="5766970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Bor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9576435" y="4994349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Perakitan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9571383" y="5757031"/>
            <a:ext cx="1311965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Gerinda</a:t>
            </a:r>
            <a:endParaRPr lang="en-US" dirty="0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9021979" y="5951636"/>
            <a:ext cx="5494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/>
          <p:cNvCxnSpPr>
            <a:stCxn id="28" idx="3"/>
          </p:cNvCxnSpPr>
          <p:nvPr/>
        </p:nvCxnSpPr>
        <p:spPr>
          <a:xfrm>
            <a:off x="4961189" y="4305448"/>
            <a:ext cx="1302352" cy="355297"/>
          </a:xfrm>
          <a:prstGeom prst="bentConnector3">
            <a:avLst>
              <a:gd name="adj1" fmla="val 339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V="1">
            <a:off x="6253885" y="4492361"/>
            <a:ext cx="5051" cy="182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>
            <a:off x="8376898" y="5350443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H="1" flipV="1">
            <a:off x="10239768" y="5392902"/>
            <a:ext cx="1" cy="368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5550533" y="3218236"/>
            <a:ext cx="3723800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2291140" y="3713666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2271959" y="5350871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934959" y="5951636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0883348" y="5166205"/>
            <a:ext cx="6088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899996" y="514674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4973059" y="5146745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973059" y="3538223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986407" y="4325219"/>
            <a:ext cx="7236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29" idx="0"/>
            <a:endCxn id="49" idx="2"/>
          </p:cNvCxnSpPr>
          <p:nvPr/>
        </p:nvCxnSpPr>
        <p:spPr>
          <a:xfrm flipV="1">
            <a:off x="4305422" y="5336594"/>
            <a:ext cx="395" cy="383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>
            <a:off x="6357561" y="5354858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62" idx="2"/>
          </p:cNvCxnSpPr>
          <p:nvPr/>
        </p:nvCxnSpPr>
        <p:spPr>
          <a:xfrm rot="16200000" flipH="1">
            <a:off x="8815292" y="3665055"/>
            <a:ext cx="205678" cy="514817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/>
          <p:nvPr/>
        </p:nvCxnSpPr>
        <p:spPr>
          <a:xfrm>
            <a:off x="901618" y="4762289"/>
            <a:ext cx="7464378" cy="2092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44" idx="3"/>
            <a:endCxn id="22" idx="1"/>
          </p:cNvCxnSpPr>
          <p:nvPr/>
        </p:nvCxnSpPr>
        <p:spPr>
          <a:xfrm flipV="1">
            <a:off x="2934959" y="3530008"/>
            <a:ext cx="721983" cy="79311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4308150" y="3695449"/>
            <a:ext cx="610" cy="416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28" idx="2"/>
          </p:cNvCxnSpPr>
          <p:nvPr/>
        </p:nvCxnSpPr>
        <p:spPr>
          <a:xfrm rot="16200000" flipH="1">
            <a:off x="7851984" y="943337"/>
            <a:ext cx="93456" cy="718701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1294416" y="3226663"/>
            <a:ext cx="4034511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1288112" y="4861652"/>
            <a:ext cx="5813032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7279425" y="4866898"/>
            <a:ext cx="4034511" cy="1480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399" y="503496"/>
            <a:ext cx="10926417" cy="4805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Group Technology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Meningkatkan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Gabungan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antara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product layout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process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beberapa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keuntungan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Mendukung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penggunaan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peralatan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Aliran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lebih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pendek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daripada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process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dirty="0" smtClean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chemeClr val="tx1">
                  <a:lumMod val="95000"/>
                </a:schemeClr>
              </a:solidFill>
              <a:latin typeface="inherit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US" dirty="0" err="1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Kelemahan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tata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letak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group technology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yaitu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: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 smtClean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supervisor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umum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skill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pekerja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tinggi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Gabungan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antara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product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process layout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beberapa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batasan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Tergantung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pada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keseimbangan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aliran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material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antarsel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serta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membutuhkan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buffer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ruangan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barang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r>
              <a:rPr lang="en-US" i="1" dirty="0">
                <a:solidFill>
                  <a:schemeClr val="tx1">
                    <a:lumMod val="95000"/>
                  </a:schemeClr>
                </a:solidFill>
                <a:latin typeface="inherit"/>
                <a:ea typeface="Times New Roman" panose="02020603050405020304" pitchFamily="18" charset="0"/>
                <a:cs typeface="Helvetica" panose="020B0604020202020204" pitchFamily="34" charset="0"/>
              </a:rPr>
              <a:t>work in process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Utilisasi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mesin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rendah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var(--font-family)"/>
                <a:ea typeface="Times New Roman" panose="02020603050405020304" pitchFamily="18" charset="0"/>
                <a:cs typeface="Helvetica" panose="020B0604020202020204" pitchFamily="34" charset="0"/>
              </a:rPr>
              <a:t>.</a:t>
            </a:r>
            <a:endParaRPr lang="en-US" sz="1600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07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2197</TotalTime>
  <Words>1053</Words>
  <Application>Microsoft Office PowerPoint</Application>
  <PresentationFormat>Widescreen</PresentationFormat>
  <Paragraphs>181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inherit</vt:lpstr>
      <vt:lpstr>Times New Roman</vt:lpstr>
      <vt:lpstr>var(--font-family)</vt:lpstr>
      <vt:lpstr>Office Theme</vt:lpstr>
      <vt:lpstr>Perancangan Tata Letak Fasilitas</vt:lpstr>
      <vt:lpstr>Prosedur Tata Letak</vt:lpstr>
      <vt:lpstr>Pendekatan system ideal Nadler (1961)</vt:lpstr>
      <vt:lpstr>Langkah-langkah dasar Immer (1950)</vt:lpstr>
      <vt:lpstr>Prosedur tata letak pabrik Apple (1977)</vt:lpstr>
      <vt:lpstr>Prosedur tata letak pabrik Reed (1961)</vt:lpstr>
      <vt:lpstr>Perencanaan tata letak sistematis Muther (1961) (Systematic Layout Planning/SLP)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Perancangan Tata LetaK Fasilitas</dc:title>
  <dc:creator>Novrigent</dc:creator>
  <cp:lastModifiedBy>Novrigent</cp:lastModifiedBy>
  <cp:revision>38</cp:revision>
  <dcterms:created xsi:type="dcterms:W3CDTF">2024-09-28T01:50:05Z</dcterms:created>
  <dcterms:modified xsi:type="dcterms:W3CDTF">2024-10-20T01:01:48Z</dcterms:modified>
</cp:coreProperties>
</file>